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99" d="100"/>
          <a:sy n="99" d="100"/>
        </p:scale>
        <p:origin x="-564" y="-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0374A-AE5E-4D5C-9B64-8B0AC4223A0D}" type="datetimeFigureOut">
              <a:rPr lang="ru-RU" smtClean="0"/>
              <a:pPr/>
              <a:t>30.08.2015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D9D8E34D-D524-4A15-A375-E210434D509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0374A-AE5E-4D5C-9B64-8B0AC4223A0D}" type="datetimeFigureOut">
              <a:rPr lang="ru-RU" smtClean="0"/>
              <a:pPr/>
              <a:t>30.08.2015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8E34D-D524-4A15-A375-E210434D509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0374A-AE5E-4D5C-9B64-8B0AC4223A0D}" type="datetimeFigureOut">
              <a:rPr lang="ru-RU" smtClean="0"/>
              <a:pPr/>
              <a:t>30.08.2015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8E34D-D524-4A15-A375-E210434D509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0374A-AE5E-4D5C-9B64-8B0AC4223A0D}" type="datetimeFigureOut">
              <a:rPr lang="ru-RU" smtClean="0"/>
              <a:pPr/>
              <a:t>30.08.2015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D9D8E34D-D524-4A15-A375-E210434D509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0374A-AE5E-4D5C-9B64-8B0AC4223A0D}" type="datetimeFigureOut">
              <a:rPr lang="ru-RU" smtClean="0"/>
              <a:pPr/>
              <a:t>30.08.2015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8E34D-D524-4A15-A375-E210434D509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0374A-AE5E-4D5C-9B64-8B0AC4223A0D}" type="datetimeFigureOut">
              <a:rPr lang="ru-RU" smtClean="0"/>
              <a:pPr/>
              <a:t>30.08.2015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8E34D-D524-4A15-A375-E210434D509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0374A-AE5E-4D5C-9B64-8B0AC4223A0D}" type="datetimeFigureOut">
              <a:rPr lang="ru-RU" smtClean="0"/>
              <a:pPr/>
              <a:t>30.08.2015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D9D8E34D-D524-4A15-A375-E210434D509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0374A-AE5E-4D5C-9B64-8B0AC4223A0D}" type="datetimeFigureOut">
              <a:rPr lang="ru-RU" smtClean="0"/>
              <a:pPr/>
              <a:t>30.08.2015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8E34D-D524-4A15-A375-E210434D509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0374A-AE5E-4D5C-9B64-8B0AC4223A0D}" type="datetimeFigureOut">
              <a:rPr lang="ru-RU" smtClean="0"/>
              <a:pPr/>
              <a:t>30.08.2015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8E34D-D524-4A15-A375-E210434D509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0374A-AE5E-4D5C-9B64-8B0AC4223A0D}" type="datetimeFigureOut">
              <a:rPr lang="ru-RU" smtClean="0"/>
              <a:pPr/>
              <a:t>30.08.2015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8E34D-D524-4A15-A375-E210434D509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0374A-AE5E-4D5C-9B64-8B0AC4223A0D}" type="datetimeFigureOut">
              <a:rPr lang="ru-RU" smtClean="0"/>
              <a:pPr/>
              <a:t>30.08.2015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8E34D-D524-4A15-A375-E210434D509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BF00374A-AE5E-4D5C-9B64-8B0AC4223A0D}" type="datetimeFigureOut">
              <a:rPr lang="ru-RU" smtClean="0"/>
              <a:pPr/>
              <a:t>30.08.2015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D9D8E34D-D524-4A15-A375-E210434D509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і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026" name="Picture 2" descr="Шаблон презентации Леонардо да Винчи - содержание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976" b="72306"/>
          <a:stretch/>
        </p:blipFill>
        <p:spPr bwMode="auto">
          <a:xfrm>
            <a:off x="0" y="0"/>
            <a:ext cx="9144000" cy="19267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926771"/>
            <a:ext cx="9144000" cy="49312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Прямокутник 6"/>
          <p:cNvSpPr/>
          <p:nvPr/>
        </p:nvSpPr>
        <p:spPr>
          <a:xfrm>
            <a:off x="395536" y="2397950"/>
            <a:ext cx="8424936" cy="42780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800" i="1" dirty="0">
                <a:solidFill>
                  <a:prstClr val="black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Особливості проведення вступних уроків з всесвітньої </a:t>
            </a:r>
            <a:r>
              <a:rPr lang="uk-UA" sz="2800" i="1" dirty="0" smtClean="0">
                <a:solidFill>
                  <a:prstClr val="black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історії</a:t>
            </a:r>
          </a:p>
          <a:p>
            <a:pPr algn="ctr"/>
            <a:r>
              <a:rPr lang="uk-UA" sz="2000" i="1" dirty="0" smtClean="0">
                <a:solidFill>
                  <a:prstClr val="black"/>
                </a:solidFill>
                <a:ea typeface="+mj-ea"/>
                <a:cs typeface="+mj-cs"/>
              </a:rPr>
              <a:t>Завдання учителя:</a:t>
            </a:r>
          </a:p>
          <a:p>
            <a:pPr>
              <a:buFont typeface="Arial" pitchFamily="34" charset="0"/>
              <a:buChar char="•"/>
            </a:pPr>
            <a:r>
              <a:rPr lang="uk-UA" sz="2400" dirty="0" smtClean="0">
                <a:solidFill>
                  <a:prstClr val="black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Що важливо повторити?</a:t>
            </a:r>
          </a:p>
          <a:p>
            <a:pPr>
              <a:buFont typeface="Arial" pitchFamily="34" charset="0"/>
              <a:buChar char="•"/>
            </a:pPr>
            <a:r>
              <a:rPr lang="uk-UA" sz="2400" dirty="0" smtClean="0">
                <a:solidFill>
                  <a:prstClr val="black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Як провести вступне узагальнення (зміст, хронологічні межі періоду та історичні джерела періоду)?</a:t>
            </a:r>
          </a:p>
          <a:p>
            <a:pPr>
              <a:buFont typeface="Arial" pitchFamily="34" charset="0"/>
              <a:buChar char="•"/>
            </a:pPr>
            <a:r>
              <a:rPr lang="uk-UA" sz="2400" dirty="0" smtClean="0">
                <a:solidFill>
                  <a:prstClr val="black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На що націлити увагу учнів?</a:t>
            </a:r>
          </a:p>
          <a:p>
            <a:pPr>
              <a:buFont typeface="Arial" pitchFamily="34" charset="0"/>
              <a:buChar char="•"/>
            </a:pPr>
            <a:r>
              <a:rPr lang="uk-UA" sz="2400" dirty="0" smtClean="0">
                <a:solidFill>
                  <a:prstClr val="black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Як продовжити розвиток ключових та предметних </a:t>
            </a:r>
            <a:r>
              <a:rPr lang="uk-UA" sz="2400" dirty="0" err="1" smtClean="0">
                <a:solidFill>
                  <a:prstClr val="black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компетентностей</a:t>
            </a:r>
            <a:r>
              <a:rPr lang="uk-UA" sz="2400" dirty="0" smtClean="0">
                <a:solidFill>
                  <a:prstClr val="black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?</a:t>
            </a:r>
          </a:p>
          <a:p>
            <a:pPr>
              <a:buFont typeface="Arial" pitchFamily="34" charset="0"/>
              <a:buChar char="•"/>
            </a:pPr>
            <a:endParaRPr lang="uk-UA" sz="2400" i="1" dirty="0" smtClean="0">
              <a:solidFill>
                <a:prstClr val="black"/>
              </a:solidFill>
              <a:ea typeface="+mj-ea"/>
              <a:cs typeface="+mj-cs"/>
            </a:endParaRPr>
          </a:p>
          <a:p>
            <a:pPr algn="ctr"/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21518428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708920"/>
            <a:ext cx="9144000" cy="4149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2" descr="Шаблон презентации Леонардо да Винчи - содержание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976" b="72306"/>
          <a:stretch/>
        </p:blipFill>
        <p:spPr bwMode="auto">
          <a:xfrm>
            <a:off x="0" y="0"/>
            <a:ext cx="9144000" cy="19267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0" y="1928803"/>
            <a:ext cx="9144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Чому курс «Історія середніх віків» найскладніший?</a:t>
            </a:r>
            <a:endParaRPr lang="uk-UA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 rot="10800000" flipV="1">
            <a:off x="428596" y="2769433"/>
            <a:ext cx="860790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uk-UA" sz="2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Учні знайомляться з багатьма країнами (17) та важливими процесами становлення сучасної цивілізації;</a:t>
            </a:r>
          </a:p>
          <a:p>
            <a:pPr>
              <a:buFont typeface="Arial" pitchFamily="34" charset="0"/>
              <a:buChar char="•"/>
            </a:pPr>
            <a:r>
              <a:rPr lang="uk-UA" sz="2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Процеси становлення феодалізму, сучасних представницьких інститутів складні для розуміння </a:t>
            </a:r>
          </a:p>
          <a:p>
            <a:r>
              <a:rPr lang="uk-UA" sz="2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12-13 річними учнями;</a:t>
            </a:r>
          </a:p>
          <a:p>
            <a:pPr>
              <a:buFont typeface="Arial" pitchFamily="34" charset="0"/>
              <a:buChar char="•"/>
            </a:pPr>
            <a:r>
              <a:rPr lang="uk-UA" sz="2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Специфіка курсу така, що програма і підручники розкривають події Європи та Азії, процеси всесвітньої та вітчизняної історії </a:t>
            </a:r>
            <a:r>
              <a:rPr lang="uk-UA" sz="24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десинхронізовано</a:t>
            </a:r>
            <a:r>
              <a:rPr lang="uk-UA" sz="2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4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82817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Шаблон презентации Леонардо да Винчи - содержание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976" b="72306"/>
          <a:stretch/>
        </p:blipFill>
        <p:spPr bwMode="auto">
          <a:xfrm>
            <a:off x="0" y="0"/>
            <a:ext cx="9144000" cy="19267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926771"/>
            <a:ext cx="9144000" cy="49312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6660232" y="764704"/>
            <a:ext cx="234092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4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Що важливо повторити?</a:t>
            </a:r>
            <a:endParaRPr lang="uk-UA" sz="2400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0" y="2000240"/>
            <a:ext cx="2286000" cy="40626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uk-UA" dirty="0" smtClean="0"/>
          </a:p>
          <a:p>
            <a:pPr algn="ctr"/>
            <a:r>
              <a:rPr lang="uk-UA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Що називаємо цивілізаційною спадщиною? </a:t>
            </a:r>
          </a:p>
          <a:p>
            <a:pPr algn="ctr"/>
            <a:endParaRPr lang="uk-UA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uk-UA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uk-UA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Теза: Слово цивілізація багатозначне.</a:t>
            </a:r>
          </a:p>
          <a:p>
            <a:pPr algn="ctr"/>
            <a:endParaRPr lang="uk-UA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uk-UA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uk-UA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Метод: асоціативний ряд</a:t>
            </a:r>
            <a:endParaRPr lang="ru-RU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286000" y="1928802"/>
            <a:ext cx="6858000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       Стародавні греки </a:t>
            </a:r>
            <a:r>
              <a:rPr lang="uk-UA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називали так суспільство, яке захищало людину від небезпек навколишнього світу;</a:t>
            </a:r>
          </a:p>
          <a:p>
            <a:pPr algn="just"/>
            <a:r>
              <a:rPr lang="uk-UA" sz="2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       Історики пізніших часів</a:t>
            </a:r>
            <a:r>
              <a:rPr lang="uk-UA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– це період розвитку суспільства, який настав після часів дикунства та варварства , коли почали утворюватись держави;</a:t>
            </a:r>
          </a:p>
          <a:p>
            <a:pPr algn="just"/>
            <a:r>
              <a:rPr lang="uk-UA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</a:t>
            </a:r>
            <a:r>
              <a:rPr lang="uk-UA" sz="2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Сучасні історики </a:t>
            </a:r>
            <a:r>
              <a:rPr lang="uk-UA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розуміють цивілізацію як рівень розвитку суспільства, на якому в країні складається нерівність між людьми й утворюється держава, виникають міста, розвивається матеріальна й духовна культура народів;</a:t>
            </a:r>
          </a:p>
          <a:p>
            <a:pPr algn="just"/>
            <a:r>
              <a:rPr lang="uk-UA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</a:t>
            </a:r>
            <a:r>
              <a:rPr lang="uk-UA" sz="2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Цивілізація</a:t>
            </a:r>
            <a:r>
              <a:rPr lang="uk-UA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uk-UA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це група держав, об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’</a:t>
            </a:r>
            <a:r>
              <a:rPr lang="uk-UA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єднаних</a:t>
            </a:r>
            <a:r>
              <a:rPr lang="uk-UA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спільним рівнем розвитку та спільною культурою.</a:t>
            </a:r>
          </a:p>
          <a:p>
            <a:pPr algn="just"/>
            <a:endParaRPr lang="uk-UA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uk-UA" sz="2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Слово цивілізація використовується як до всього людства, так й до різних народів.</a:t>
            </a:r>
            <a:endParaRPr lang="ru-RU" sz="20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Шаблон презентации Леонардо да Винчи - содержание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976" b="72306"/>
          <a:stretch/>
        </p:blipFill>
        <p:spPr bwMode="auto">
          <a:xfrm>
            <a:off x="0" y="0"/>
            <a:ext cx="9144000" cy="19267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926771"/>
            <a:ext cx="9144000" cy="49312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6572264" y="571480"/>
            <a:ext cx="257173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4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Чи добре ви </a:t>
            </a:r>
            <a:r>
              <a:rPr lang="uk-UA" sz="2400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пам</a:t>
            </a:r>
            <a:r>
              <a:rPr lang="en-US" sz="24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’</a:t>
            </a:r>
            <a:r>
              <a:rPr lang="uk-UA" sz="2400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ятаєте</a:t>
            </a:r>
            <a:r>
              <a:rPr lang="uk-UA" sz="24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uk-UA" sz="2400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0" y="1928802"/>
            <a:ext cx="9144000" cy="49244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Найважливіші події в житті суспільства;</a:t>
            </a:r>
          </a:p>
          <a:p>
            <a:r>
              <a:rPr lang="uk-UA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Ідейно культурну спадщину;</a:t>
            </a:r>
          </a:p>
          <a:p>
            <a:r>
              <a:rPr lang="uk-UA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Основні етапи періоду.</a:t>
            </a:r>
            <a:endParaRPr lang="uk-UA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uk-UA" sz="20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Для обговорення про цивілізаційну спадщину на дошці для учнів ключові слова: </a:t>
            </a:r>
            <a:r>
              <a:rPr lang="uk-UA" sz="2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держава, цар, імператор, писемність, винаходи, культура та ін. </a:t>
            </a:r>
          </a:p>
          <a:p>
            <a:pPr algn="just"/>
            <a:r>
              <a:rPr lang="uk-UA" sz="20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Організувати роботу</a:t>
            </a:r>
            <a:r>
              <a:rPr lang="uk-UA" sz="2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з візуальними джерелами, які передають багатогранність й значущість цивілізаційної спадщини.</a:t>
            </a:r>
          </a:p>
          <a:p>
            <a:pPr algn="just"/>
            <a:r>
              <a:rPr lang="uk-UA" sz="20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Працюємо зі стрічкою часу: </a:t>
            </a:r>
            <a:r>
              <a:rPr lang="uk-UA" sz="2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Співвіднести періоди «дитинства», «юності» та «зрілості» історії з історією стародавнього світу чи історією середніх віків,століття з тисячоліттям та ін. </a:t>
            </a:r>
          </a:p>
          <a:p>
            <a:pPr algn="just"/>
            <a:r>
              <a:rPr lang="uk-UA" sz="20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Працюємо з комплектом карт, що пояснюють зміни в історичному просторі: </a:t>
            </a:r>
            <a:r>
              <a:rPr lang="uk-UA" sz="2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назвати події, які спричинили зміну кордонів, їх причини та наслідки.</a:t>
            </a:r>
          </a:p>
          <a:p>
            <a:pPr algn="just"/>
            <a:r>
              <a:rPr lang="uk-UA" sz="20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Організувати роботу з синхронною таблицею: </a:t>
            </a:r>
            <a:r>
              <a:rPr lang="uk-UA" sz="2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події стародавнього світу та вітчизняної історії.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Шаблон презентации Леонардо да Винчи - содержание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976" b="72306"/>
          <a:stretch/>
        </p:blipFill>
        <p:spPr bwMode="auto">
          <a:xfrm>
            <a:off x="0" y="0"/>
            <a:ext cx="9144000" cy="19267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926771"/>
            <a:ext cx="9144000" cy="49312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0" y="1928803"/>
            <a:ext cx="91440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0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Вступне узагальнення – ознайомлення учнів  зі змістом та історичними джерелами курсу</a:t>
            </a:r>
            <a:endParaRPr lang="uk-UA" sz="2000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42844" y="2636690"/>
            <a:ext cx="8605620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На що націлити увагу учнів?</a:t>
            </a:r>
          </a:p>
          <a:p>
            <a:pPr algn="just">
              <a:buFont typeface="Arial" pitchFamily="34" charset="0"/>
              <a:buChar char="•"/>
            </a:pPr>
            <a:r>
              <a:rPr lang="uk-UA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dirty="0" smtClean="0">
                <a:latin typeface="Arial" panose="020B0604020202020204" pitchFamily="34" charset="0"/>
                <a:cs typeface="Arial" panose="020B0604020202020204" pitchFamily="34" charset="0"/>
              </a:rPr>
              <a:t>Чому період історії людства називають середні віки?  </a:t>
            </a:r>
          </a:p>
          <a:p>
            <a:pPr algn="just"/>
            <a:r>
              <a:rPr lang="uk-UA" dirty="0" smtClean="0">
                <a:latin typeface="Arial" panose="020B0604020202020204" pitchFamily="34" charset="0"/>
                <a:cs typeface="Arial" panose="020B0604020202020204" pitchFamily="34" charset="0"/>
              </a:rPr>
              <a:t>  Вправа: «Спадок середньовіччя». Слова, що виникли в епоху середніх віків - університет, </a:t>
            </a:r>
            <a:r>
              <a:rPr lang="uk-UA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книгодрук</a:t>
            </a:r>
            <a:r>
              <a:rPr lang="uk-UA" dirty="0" smtClean="0">
                <a:latin typeface="Arial" panose="020B0604020202020204" pitchFamily="34" charset="0"/>
                <a:cs typeface="Arial" panose="020B0604020202020204" pitchFamily="34" charset="0"/>
              </a:rPr>
              <a:t>, папір, парламент, мер, банк, король, окуляри, годинник, водяний двигун (згрупувати за темами </a:t>
            </a:r>
          </a:p>
          <a:p>
            <a:pPr algn="just"/>
            <a:r>
              <a:rPr lang="uk-UA" i="1" dirty="0" smtClean="0">
                <a:latin typeface="Arial" panose="020B0604020202020204" pitchFamily="34" charset="0"/>
                <a:cs typeface="Arial" panose="020B0604020202020204" pitchFamily="34" charset="0"/>
              </a:rPr>
              <a:t>1) політика,   2)економіка, 3) культура, 4) повсякденність).</a:t>
            </a:r>
          </a:p>
          <a:p>
            <a:pPr algn="just">
              <a:buFont typeface="Arial" pitchFamily="34" charset="0"/>
              <a:buChar char="•"/>
            </a:pPr>
            <a:r>
              <a:rPr lang="uk-UA" dirty="0" smtClean="0">
                <a:latin typeface="Arial" panose="020B0604020202020204" pitchFamily="34" charset="0"/>
                <a:cs typeface="Arial" panose="020B0604020202020204" pitchFamily="34" charset="0"/>
              </a:rPr>
              <a:t> На стрічці часу визначити хронологічні межі курсу середніх віків,  та межі раннього , високого та пізнього періодів.</a:t>
            </a:r>
          </a:p>
          <a:p>
            <a:pPr algn="just">
              <a:buFont typeface="Arial" pitchFamily="34" charset="0"/>
              <a:buChar char="•"/>
            </a:pPr>
            <a:r>
              <a:rPr lang="uk-UA" dirty="0" smtClean="0">
                <a:latin typeface="Arial" panose="020B0604020202020204" pitchFamily="34" charset="0"/>
                <a:cs typeface="Arial" panose="020B0604020202020204" pitchFamily="34" charset="0"/>
              </a:rPr>
              <a:t> На вивчення середньовічних цивілізацій: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християнської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арабо-мусульманської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традиційної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цивілізації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 Сходу.</a:t>
            </a:r>
            <a:endParaRPr lang="uk-UA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buFont typeface="Arial" pitchFamily="34" charset="0"/>
              <a:buChar char="•"/>
            </a:pPr>
            <a:r>
              <a:rPr lang="uk-UA" dirty="0" smtClean="0">
                <a:latin typeface="Arial" panose="020B0604020202020204" pitchFamily="34" charset="0"/>
                <a:cs typeface="Arial" panose="020B0604020202020204" pitchFamily="34" charset="0"/>
              </a:rPr>
              <a:t> На знайомстві та нових видах історичних джерел (географічні, археологічні та речові, етнографічні, писемні, художні).</a:t>
            </a:r>
          </a:p>
          <a:p>
            <a:pPr algn="just">
              <a:buFont typeface="Arial" pitchFamily="34" charset="0"/>
              <a:buChar char="•"/>
            </a:pPr>
            <a:r>
              <a:rPr lang="uk-UA" dirty="0" smtClean="0">
                <a:latin typeface="Arial" panose="020B0604020202020204" pitchFamily="34" charset="0"/>
                <a:cs typeface="Arial" panose="020B0604020202020204" pitchFamily="34" charset="0"/>
              </a:rPr>
              <a:t> На усвідомлення різниці між  подією, явищем, процесом у курсі історії.</a:t>
            </a:r>
          </a:p>
          <a:p>
            <a:pPr algn="just"/>
            <a:endParaRPr lang="uk-UA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Шаблон презентации Леонардо да Винчи - содержание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976" b="72306"/>
          <a:stretch/>
        </p:blipFill>
        <p:spPr bwMode="auto">
          <a:xfrm>
            <a:off x="0" y="0"/>
            <a:ext cx="9144000" cy="19267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926771"/>
            <a:ext cx="9144000" cy="49312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899592" y="2214554"/>
            <a:ext cx="72008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4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Уроки вступного повторення учитель:</a:t>
            </a:r>
            <a:endParaRPr lang="uk-UA" sz="2400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71472" y="2857496"/>
            <a:ext cx="7929618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Font typeface="Arial" pitchFamily="34" charset="0"/>
              <a:buChar char="•"/>
            </a:pPr>
            <a:r>
              <a:rPr lang="uk-UA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проводить у формі інтегрованих уроків (поєднує історію України і всесвітню);</a:t>
            </a:r>
          </a:p>
          <a:p>
            <a:pPr algn="just">
              <a:buFont typeface="Arial" pitchFamily="34" charset="0"/>
              <a:buChar char="•"/>
            </a:pPr>
            <a:r>
              <a:rPr lang="uk-UA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зіставляє та порівнює  історичні процеси і події;</a:t>
            </a:r>
          </a:p>
          <a:p>
            <a:pPr algn="just">
              <a:buFont typeface="Arial" pitchFamily="34" charset="0"/>
              <a:buChar char="•"/>
            </a:pPr>
            <a:r>
              <a:rPr lang="uk-UA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акцентує увагу на особливостях періоду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endParaRPr lang="uk-UA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buFont typeface="Arial" pitchFamily="34" charset="0"/>
              <a:buChar char="•"/>
            </a:pPr>
            <a:r>
              <a:rPr lang="uk-UA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показує цілісну картину минулого, причинно-наслідкові </a:t>
            </a:r>
            <a:r>
              <a:rPr lang="uk-UA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зв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’</a:t>
            </a:r>
            <a:r>
              <a:rPr lang="uk-UA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язки</a:t>
            </a:r>
            <a:r>
              <a:rPr lang="uk-UA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algn="just">
              <a:buFont typeface="Arial" pitchFamily="34" charset="0"/>
              <a:buChar char="•"/>
            </a:pPr>
            <a:r>
              <a:rPr lang="uk-UA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сприяє розумінню учнями безперервності, цілісності історичного процесу.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213</TotalTime>
  <Words>554</Words>
  <Application>Microsoft Office PowerPoint</Application>
  <PresentationFormat>Экран (4:3)</PresentationFormat>
  <Paragraphs>50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Трек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Презентація PowerPoint</dc:title>
  <dc:creator>Натали</dc:creator>
  <cp:lastModifiedBy>Slavon</cp:lastModifiedBy>
  <cp:revision>17</cp:revision>
  <dcterms:created xsi:type="dcterms:W3CDTF">2015-06-26T08:06:23Z</dcterms:created>
  <dcterms:modified xsi:type="dcterms:W3CDTF">2015-08-30T19:41:36Z</dcterms:modified>
</cp:coreProperties>
</file>