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5" r:id="rId9"/>
    <p:sldId id="262" r:id="rId10"/>
    <p:sldId id="263" r:id="rId11"/>
    <p:sldId id="265" r:id="rId12"/>
    <p:sldId id="264" r:id="rId13"/>
    <p:sldId id="266" r:id="rId14"/>
    <p:sldId id="267" r:id="rId15"/>
    <p:sldId id="276" r:id="rId16"/>
    <p:sldId id="277" r:id="rId17"/>
    <p:sldId id="269" r:id="rId18"/>
    <p:sldId id="270" r:id="rId19"/>
    <p:sldId id="271" r:id="rId20"/>
    <p:sldId id="272" r:id="rId21"/>
    <p:sldId id="273" r:id="rId22"/>
    <p:sldId id="268" r:id="rId2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95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7A010-21AC-42B0-BF19-439E2EF6CB24}" type="datetimeFigureOut">
              <a:rPr lang="uk-UA" smtClean="0"/>
              <a:pPr/>
              <a:t>11.01.2016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6B30E-A76F-4AFB-94AF-61AA0393E77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8051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6B30E-A76F-4AFB-94AF-61AA0393E774}" type="slidenum">
              <a:rPr lang="uk-UA" smtClean="0"/>
              <a:pPr/>
              <a:t>18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93959E6-847B-4937-8C3D-49CDB5BA4EF3}" type="datetimeFigureOut">
              <a:rPr lang="uk-UA" smtClean="0"/>
              <a:pPr/>
              <a:t>11.01.2016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11.01.2016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3959E6-847B-4937-8C3D-49CDB5BA4EF3}" type="datetimeFigureOut">
              <a:rPr lang="uk-UA" smtClean="0"/>
              <a:pPr/>
              <a:t>11.01.2016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93959E6-847B-4937-8C3D-49CDB5BA4EF3}" type="datetimeFigureOut">
              <a:rPr lang="uk-UA" smtClean="0"/>
              <a:pPr/>
              <a:t>11.01.2016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11.01.2016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11.01.2016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11.01.2016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11.01.2016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2187675"/>
          </a:xfrm>
        </p:spPr>
        <p:txBody>
          <a:bodyPr>
            <a:norm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Особливості проектування й методики уроку в контексті оновлення змісту освіти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401080" cy="1752600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                                 </a:t>
            </a:r>
          </a:p>
          <a:p>
            <a:pPr algn="just"/>
            <a:r>
              <a:rPr lang="uk-UA" dirty="0" smtClean="0"/>
              <a:t>                                                </a:t>
            </a:r>
            <a:r>
              <a:rPr lang="uk-UA" sz="2800" b="1" i="1" dirty="0" smtClean="0">
                <a:solidFill>
                  <a:schemeClr val="tx1"/>
                </a:solidFill>
              </a:rPr>
              <a:t>Міщенко І.О.,</a:t>
            </a:r>
          </a:p>
          <a:p>
            <a:pPr algn="just"/>
            <a:r>
              <a:rPr lang="uk-UA" sz="2800" b="1" i="1" dirty="0" smtClean="0">
                <a:solidFill>
                  <a:schemeClr val="tx1"/>
                </a:solidFill>
              </a:rPr>
              <a:t>                                       методист ПОІППО</a:t>
            </a:r>
            <a:endParaRPr lang="uk-UA" sz="28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Вимоги до формулювання результатів уроку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Висвітлювати результати діяльності на уроці учнів, а не вчителя, і бути сформульовані таким чином: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“Після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цього уроку учні зможуть…”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або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“Очікувані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результати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уроку”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Чітко відбивати рівень і характер навчальних досягнень дітей, який очікується від уроку.</a:t>
            </a:r>
            <a:endParaRPr lang="uk-UA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7238"/>
          </a:xfrm>
        </p:spPr>
        <p:txBody>
          <a:bodyPr>
            <a:normAutofit/>
          </a:bodyPr>
          <a:lstStyle/>
          <a:p>
            <a:pPr lvl="0" algn="ctr"/>
            <a:r>
              <a:rPr lang="uk-UA" dirty="0" smtClean="0"/>
              <a:t>Тому </a:t>
            </a:r>
            <a:r>
              <a:rPr lang="uk-UA" b="1" dirty="0" smtClean="0"/>
              <a:t>мають бути передбачені</a:t>
            </a:r>
            <a:r>
              <a:rPr lang="uk-UA" dirty="0" smtClean="0"/>
              <a:t>:</a:t>
            </a:r>
          </a:p>
          <a:p>
            <a:pPr lvl="0">
              <a:buNone/>
            </a:pPr>
            <a:r>
              <a:rPr lang="uk-UA" dirty="0" smtClean="0"/>
              <a:t>    </a:t>
            </a:r>
            <a:r>
              <a:rPr lang="uk-UA" b="1" i="1" dirty="0" smtClean="0"/>
              <a:t>обсяг і рівень навчальної інформації</a:t>
            </a:r>
            <a:r>
              <a:rPr lang="uk-UA" dirty="0" smtClean="0"/>
              <a:t> для учнів, що буде забезпечений; </a:t>
            </a:r>
            <a:r>
              <a:rPr lang="uk-UA" b="1" i="1" dirty="0" smtClean="0"/>
              <a:t>обсяг і рівень розвитку способів діяльності,</a:t>
            </a:r>
            <a:r>
              <a:rPr lang="uk-UA" dirty="0" smtClean="0"/>
              <a:t> який планується досягти в кінці уроку; </a:t>
            </a:r>
            <a:r>
              <a:rPr lang="uk-UA" b="1" i="1" dirty="0" smtClean="0"/>
              <a:t>розвиток (формування) емоційно-ціннісної сфери </a:t>
            </a:r>
            <a:r>
              <a:rPr lang="uk-UA" dirty="0" smtClean="0"/>
              <a:t>учня, яка забезпечує формування переконань, характеру, вплив на поведінку тощо. 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b="1" dirty="0" smtClean="0"/>
              <a:t>Результати можуть бути сформованими за допомогою відповідних дієслів</a:t>
            </a:r>
            <a:endParaRPr lang="uk-UA" sz="32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Наприклад, формування знань і умінь, навичок учнів передбачають, що вони зможуть </a:t>
            </a:r>
            <a:r>
              <a:rPr lang="uk-UA" b="1" i="1" dirty="0" smtClean="0"/>
              <a:t>пояснювати, визначати, характеризувати, порівнювати, відрізняти, давати власну оцінку </a:t>
            </a:r>
            <a:r>
              <a:rPr lang="uk-UA" i="1" dirty="0" smtClean="0"/>
              <a:t>тощо.</a:t>
            </a:r>
          </a:p>
          <a:p>
            <a:r>
              <a:rPr lang="uk-UA" dirty="0" smtClean="0"/>
              <a:t>Розвиток емоційно-ціннісної сфери вимірюємо вміннями: </a:t>
            </a:r>
            <a:r>
              <a:rPr lang="uk-UA" b="1" i="1" dirty="0" smtClean="0"/>
              <a:t>формувати та висловлювати своє ставлення до…, пояснювати своє ставлення до…</a:t>
            </a:r>
            <a:endParaRPr lang="uk-UA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Вимоги до формулювання </a:t>
            </a:r>
            <a:br>
              <a:rPr lang="uk-UA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результатів уроку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uk-UA" dirty="0" smtClean="0"/>
              <a:t>Досягнуті результати </a:t>
            </a:r>
            <a:r>
              <a:rPr lang="uk-UA" b="1" i="1" dirty="0" smtClean="0"/>
              <a:t>могли б вимірюватися</a:t>
            </a:r>
            <a:r>
              <a:rPr lang="uk-UA" i="1" dirty="0" smtClean="0"/>
              <a:t>. </a:t>
            </a:r>
            <a:r>
              <a:rPr lang="uk-UA" dirty="0" smtClean="0"/>
              <a:t>Наприклад: якщо після уроку учні вмітимуть </a:t>
            </a:r>
            <a:r>
              <a:rPr lang="uk-UA" dirty="0" err="1" smtClean="0"/>
              <a:t>“пояснювати</a:t>
            </a:r>
            <a:r>
              <a:rPr lang="uk-UA" dirty="0" smtClean="0"/>
              <a:t> суть явища та наводити приклади подібних </a:t>
            </a:r>
            <a:r>
              <a:rPr lang="uk-UA" dirty="0" err="1" smtClean="0"/>
              <a:t>явищ”</a:t>
            </a:r>
            <a:r>
              <a:rPr lang="uk-UA" dirty="0" smtClean="0"/>
              <a:t> – це легко перевіряти в оціночних балах, урахувавши точність і повноту відповідей;</a:t>
            </a:r>
          </a:p>
          <a:p>
            <a:pPr lvl="0" algn="just"/>
            <a:r>
              <a:rPr lang="uk-UA" dirty="0" smtClean="0"/>
              <a:t>Досягнуті результати </a:t>
            </a:r>
            <a:r>
              <a:rPr lang="uk-UA" b="1" i="1" dirty="0" smtClean="0"/>
              <a:t>мають бути очевидними </a:t>
            </a:r>
            <a:r>
              <a:rPr lang="uk-UA" dirty="0" smtClean="0"/>
              <a:t>для учнів і для самого вчителя, а також для інших учителів і осіб, що відвідують урок, із огляду на те, чи досягнуті заплановані цілі, чи ні.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214446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Важливо!</a:t>
            </a:r>
            <a:endParaRPr lang="uk-UA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Формулювання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учителем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проектування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уроку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обов’язковою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процедурою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Правильно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сформульовані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досягнуті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90%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успіху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err="1" smtClean="0"/>
              <a:t>“Монгольська</a:t>
            </a:r>
            <a:r>
              <a:rPr lang="uk-UA" b="1" dirty="0" smtClean="0"/>
              <a:t> навала на українські </a:t>
            </a:r>
            <a:r>
              <a:rPr lang="uk-UA" b="1" dirty="0" err="1" smtClean="0"/>
              <a:t>землі”</a:t>
            </a:r>
            <a:r>
              <a:rPr lang="uk-UA" b="1" dirty="0" smtClean="0"/>
              <a:t> </a:t>
            </a:r>
            <a:br>
              <a:rPr lang="uk-UA" b="1" dirty="0" smtClean="0"/>
            </a:br>
            <a:r>
              <a:rPr lang="uk-UA" sz="3100" dirty="0" smtClean="0"/>
              <a:t>(історія України, 7 клас)</a:t>
            </a:r>
            <a:endParaRPr lang="uk-UA" sz="31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225656"/>
          </a:xfrm>
        </p:spPr>
        <p:txBody>
          <a:bodyPr/>
          <a:lstStyle/>
          <a:p>
            <a:r>
              <a:rPr lang="uk-UA" dirty="0" smtClean="0"/>
              <a:t>Учні мають навчитися:</a:t>
            </a:r>
          </a:p>
          <a:p>
            <a:pPr algn="just">
              <a:buNone/>
            </a:pPr>
            <a:r>
              <a:rPr lang="uk-UA" dirty="0" smtClean="0"/>
              <a:t>Показувати на карті напрями походів монголів;</a:t>
            </a:r>
          </a:p>
          <a:p>
            <a:pPr algn="just">
              <a:buNone/>
            </a:pPr>
            <a:r>
              <a:rPr lang="uk-UA" dirty="0" smtClean="0"/>
              <a:t>Називати дати </a:t>
            </a:r>
            <a:r>
              <a:rPr lang="uk-UA" dirty="0" err="1" smtClean="0"/>
              <a:t>моногольскої</a:t>
            </a:r>
            <a:r>
              <a:rPr lang="uk-UA" dirty="0" smtClean="0"/>
              <a:t> навчали на землі Південно-Західної Русі;</a:t>
            </a:r>
          </a:p>
          <a:p>
            <a:pPr algn="just">
              <a:buNone/>
            </a:pPr>
            <a:r>
              <a:rPr lang="uk-UA" dirty="0" smtClean="0"/>
              <a:t>Пояснювати та застосовувати на прикладах поняття </a:t>
            </a:r>
            <a:r>
              <a:rPr lang="uk-UA" i="1" dirty="0" smtClean="0"/>
              <a:t>орда, баскак, ярлик, улус</a:t>
            </a:r>
            <a:r>
              <a:rPr lang="uk-UA" dirty="0" smtClean="0"/>
              <a:t>;</a:t>
            </a:r>
          </a:p>
          <a:p>
            <a:pPr algn="just">
              <a:buNone/>
            </a:pPr>
            <a:r>
              <a:rPr lang="uk-UA" dirty="0" smtClean="0"/>
              <a:t>Стисло характеризувати перебіг подій навали орд </a:t>
            </a:r>
            <a:r>
              <a:rPr lang="uk-UA" dirty="0" err="1" smtClean="0"/>
              <a:t>хана</a:t>
            </a:r>
            <a:r>
              <a:rPr lang="uk-UA" dirty="0" smtClean="0"/>
              <a:t> Батия;</a:t>
            </a:r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Описувати боротьбу киян проти монголів;</a:t>
            </a:r>
          </a:p>
          <a:p>
            <a:pPr>
              <a:buNone/>
            </a:pPr>
            <a:r>
              <a:rPr lang="uk-UA" dirty="0" smtClean="0"/>
              <a:t>Наводити приклади фактів героїчного опору монгольським завойовникам, використовуючи писемні та археологічні джерела;</a:t>
            </a:r>
          </a:p>
          <a:p>
            <a:pPr>
              <a:buNone/>
            </a:pPr>
            <a:r>
              <a:rPr lang="uk-UA" dirty="0" smtClean="0"/>
              <a:t>Визначати суть та наслідки залежності князівств від Золотої орди.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Структура інтерактивного уроку за О.</a:t>
            </a:r>
            <a:r>
              <a:rPr lang="uk-UA" b="1" dirty="0" err="1" smtClean="0"/>
              <a:t>Пометун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uk-UA" b="1" dirty="0" smtClean="0"/>
              <a:t>1.Мотивація</a:t>
            </a:r>
            <a:endParaRPr lang="uk-UA" dirty="0" smtClean="0"/>
          </a:p>
          <a:p>
            <a:r>
              <a:rPr lang="uk-UA" dirty="0" smtClean="0"/>
              <a:t>Мета цього етапу: сфокусувати увагу учнів на проблемі й викликати інтерес до обговорюваної теми. Прийомами навчання можуть бути запитання, цитата, коротка історія, невелике завдання, розминка і т.д. </a:t>
            </a:r>
          </a:p>
          <a:p>
            <a:r>
              <a:rPr lang="uk-UA" i="1" dirty="0" smtClean="0"/>
              <a:t>Займає не більше 5% часу заняття.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58911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2.Оголошення, представлення теми і очікуваних навчальних результатів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Мета:</a:t>
            </a:r>
            <a:r>
              <a:rPr lang="uk-UA" dirty="0" smtClean="0"/>
              <a:t> забезпечити розуміння учнями змісту їхньої діяльності, тобто того, чого вони повинні досягти в результаті уроку і що від них очікується. Часом буває доцільно долучити до визначення очікуваних результатів усіх учнів.</a:t>
            </a:r>
          </a:p>
          <a:p>
            <a:r>
              <a:rPr lang="uk-UA" dirty="0" smtClean="0"/>
              <a:t> </a:t>
            </a:r>
            <a:r>
              <a:rPr lang="uk-UA" i="1" dirty="0" smtClean="0"/>
              <a:t>Приблизно 5% часу заняття.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3.Надання необхідної інформації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1" dirty="0" smtClean="0"/>
              <a:t>Мета:</a:t>
            </a:r>
            <a:r>
              <a:rPr lang="uk-UA" dirty="0" smtClean="0"/>
              <a:t> дати учням достатньо інформації для того, щоб на її основі виконувати практичні завдання. Це може бути міні-лекція, читання </a:t>
            </a:r>
            <a:r>
              <a:rPr lang="uk-UA" dirty="0" err="1" smtClean="0"/>
              <a:t>роздаткового</a:t>
            </a:r>
            <a:r>
              <a:rPr lang="uk-UA" dirty="0" smtClean="0"/>
              <a:t> матеріалу, виконання домашнього завдання. Для економії часу на уроці і для досягнення максимального ефекту можна подавати інформацію  в письмовому вигляді або у вигляді відеоролика для попереднього домашнього вивчення </a:t>
            </a:r>
            <a:r>
              <a:rPr lang="uk-UA" i="1" dirty="0" smtClean="0"/>
              <a:t>(технологія «перевернутий клас» − авт.)</a:t>
            </a:r>
            <a:r>
              <a:rPr lang="uk-UA" dirty="0" smtClean="0"/>
              <a:t>. На самому уроці вчитель може ще раз акцентувати на неї увагу, особливо на практичні поради. </a:t>
            </a:r>
          </a:p>
          <a:p>
            <a:r>
              <a:rPr lang="uk-UA" i="1" dirty="0" smtClean="0"/>
              <a:t>Приблизно 10% часу заняття.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07342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uk-UA" dirty="0" smtClean="0"/>
          </a:p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Етапи циклу навчання: </a:t>
            </a:r>
          </a:p>
          <a:p>
            <a:pPr algn="just"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цілі навчання </a:t>
            </a:r>
            <a:r>
              <a:rPr lang="uk-UA" sz="3600" i="1" dirty="0" smtClean="0">
                <a:latin typeface="Times New Roman" pitchFamily="18" charset="0"/>
                <a:cs typeface="Times New Roman" pitchFamily="18" charset="0"/>
              </a:rPr>
              <a:t>(передбачувані результати)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процес навчання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i="1" dirty="0" smtClean="0">
                <a:latin typeface="Times New Roman" pitchFamily="18" charset="0"/>
                <a:cs typeface="Times New Roman" pitchFamily="18" charset="0"/>
              </a:rPr>
              <a:t>(вимірювання результатів).</a:t>
            </a:r>
          </a:p>
          <a:p>
            <a:pPr algn="just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Етап контролю полягає у співвідношенні отриманих результатів із запланованими цілями.</a:t>
            </a:r>
          </a:p>
          <a:p>
            <a:pPr algn="just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Контроль – це зворотній зв’язок між тими хто навчає, і тими, хто навчається.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4.Інтерактивні вправи – центральна частина заняття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1" dirty="0" smtClean="0"/>
              <a:t>Мета:</a:t>
            </a:r>
            <a:r>
              <a:rPr lang="uk-UA" dirty="0" smtClean="0"/>
              <a:t> засвоєння і застосування знань, умінь, навичок відповідно до очікуваних результатів уроку. Послідовність цієї частини така:</a:t>
            </a:r>
          </a:p>
          <a:p>
            <a:pPr lvl="0"/>
            <a:r>
              <a:rPr lang="uk-UA" dirty="0" smtClean="0"/>
              <a:t>інструктування – учитель розповідає про мету вправи, правила, послідовність дій, кількість часу на виконання завдань; запитує, чи все зрозуміло;</a:t>
            </a:r>
          </a:p>
          <a:p>
            <a:pPr lvl="0"/>
            <a:r>
              <a:rPr lang="uk-UA" dirty="0" smtClean="0"/>
              <a:t>об</a:t>
            </a:r>
            <a:r>
              <a:rPr lang="ru-RU" dirty="0" smtClean="0"/>
              <a:t>’</a:t>
            </a:r>
            <a:r>
              <a:rPr lang="uk-UA" dirty="0" smtClean="0"/>
              <a:t>єднання в групи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uk-UA" dirty="0" smtClean="0"/>
              <a:t>/ </a:t>
            </a:r>
            <a:r>
              <a:rPr lang="ru-RU" dirty="0" err="1" smtClean="0"/>
              <a:t>або</a:t>
            </a:r>
            <a:r>
              <a:rPr lang="uk-UA" dirty="0" smtClean="0"/>
              <a:t> розподіл ролей;</a:t>
            </a:r>
          </a:p>
          <a:p>
            <a:pPr lvl="0"/>
            <a:r>
              <a:rPr lang="uk-UA" dirty="0" smtClean="0"/>
              <a:t>виконання завдання, під час якого вчитель виступає як організатор, помічник, ведучий дискусії тощо (самостійна робота учнів на уроці має займати 60-70%);</a:t>
            </a:r>
          </a:p>
          <a:p>
            <a:pPr lvl="0"/>
            <a:r>
              <a:rPr lang="uk-UA" dirty="0" smtClean="0"/>
              <a:t>презентація результатів виконання вправи.</a:t>
            </a:r>
          </a:p>
          <a:p>
            <a:r>
              <a:rPr lang="uk-UA" i="1" dirty="0" smtClean="0"/>
              <a:t>Інтерактивна частина заняття займає, як правило, близько 60% його часу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5.Підбиття підсумків, оцінювання результатів уроку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Мета: </a:t>
            </a:r>
            <a:r>
              <a:rPr lang="uk-UA" dirty="0" smtClean="0"/>
              <a:t>рефлексія, усвідомлення того, що було зроблено на уроці, чи досягнуто очікуваних результатів, як можна застосовувати отримані на уроці знання в майбутньому. </a:t>
            </a:r>
          </a:p>
          <a:p>
            <a:r>
              <a:rPr lang="uk-UA" i="1" dirty="0" smtClean="0"/>
              <a:t>Для підбиття підсумків бажано лишати близько 20% часу уроку.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uk-UA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Роль навчальних цілей за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компетентісного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навчання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  <a:p>
            <a:pPr algn="just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Навчальні цілі теми є вихідною ланкою контролю.</a:t>
            </a:r>
          </a:p>
          <a:p>
            <a:pPr algn="just"/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Розгалуджуються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, конкретизуючись у навчальних цілях уроків теми. </a:t>
            </a:r>
          </a:p>
          <a:p>
            <a:pPr>
              <a:buNone/>
            </a:pPr>
            <a:endParaRPr lang="uk-U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Навчальні цілі теми та навчальні цілі уроків відповідно до засад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компетентнісного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навчання мають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компетентнісну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 спрямованість.</a:t>
            </a:r>
          </a:p>
          <a:p>
            <a:endParaRPr lang="uk-UA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Досягненню навчальних цілей сприяють мотиваційні, навчальні та контрольні завдання на кожному уроці.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   Чи є потреба у формулюванні традиційної для радянської методики триєдиної мети уроку (навчальної, розвивальної, виховної)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У формулюванні цілей уроку як характеристик діяльності вчителя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немає сенсу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(які цілі, таке й навчання, такі й результати).</a:t>
            </a:r>
          </a:p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Цілі  повинні носити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діагностичний характер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, тобто бути поставлені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діагностично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, щоб можна зробити висновок про ступінь її реалізації.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dirty="0" smtClean="0"/>
              <a:t>   </a:t>
            </a:r>
            <a:r>
              <a:rPr lang="uk-UA" sz="3200" b="1" dirty="0" smtClean="0"/>
              <a:t>«Навчальні цілі кожного уроку мають бути сформульовані відповідно до програмових вимог загальноосвітньої підготовки учнів за предметними </a:t>
            </a:r>
            <a:r>
              <a:rPr lang="uk-UA" sz="3200" b="1" dirty="0" err="1" smtClean="0"/>
              <a:t>компетентностями</a:t>
            </a:r>
            <a:r>
              <a:rPr lang="uk-UA" sz="3200" b="1" dirty="0" smtClean="0"/>
              <a:t>,</a:t>
            </a:r>
          </a:p>
          <a:p>
            <a:pPr algn="just">
              <a:buNone/>
            </a:pPr>
            <a:r>
              <a:rPr lang="uk-UA" sz="3200" b="1" dirty="0" smtClean="0"/>
              <a:t>  тобто навчальні цілі спрямовані на формування предметних </a:t>
            </a:r>
            <a:r>
              <a:rPr lang="uk-UA" sz="3200" b="1" dirty="0" err="1" smtClean="0"/>
              <a:t>компетентностей</a:t>
            </a:r>
            <a:r>
              <a:rPr lang="uk-UA" sz="3200" b="1" dirty="0" smtClean="0"/>
              <a:t> й, відповідно, їх контролю» </a:t>
            </a:r>
          </a:p>
          <a:p>
            <a:pPr algn="just">
              <a:buNone/>
            </a:pPr>
            <a:r>
              <a:rPr lang="uk-UA" sz="3200" i="1" dirty="0" smtClean="0"/>
              <a:t>                                                            В.Власов</a:t>
            </a:r>
          </a:p>
          <a:p>
            <a:pPr algn="just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sz="3600" b="1" dirty="0" smtClean="0"/>
              <a:t>«Формування саме очікуваних результатів кожного уроку є основоположною вимогою </a:t>
            </a:r>
            <a:r>
              <a:rPr lang="uk-UA" sz="3600" b="1" dirty="0" err="1" smtClean="0"/>
              <a:t>компетентнісного</a:t>
            </a:r>
            <a:r>
              <a:rPr lang="uk-UA" sz="3600" b="1" dirty="0" smtClean="0"/>
              <a:t> підходу» </a:t>
            </a:r>
          </a:p>
          <a:p>
            <a:pPr>
              <a:buNone/>
            </a:pPr>
            <a:r>
              <a:rPr lang="uk-UA" dirty="0" smtClean="0"/>
              <a:t>                                                              </a:t>
            </a:r>
            <a:r>
              <a:rPr lang="uk-UA" sz="3600" i="1" dirty="0" smtClean="0"/>
              <a:t>К.</a:t>
            </a:r>
            <a:r>
              <a:rPr lang="uk-UA" sz="3600" i="1" dirty="0" err="1" smtClean="0"/>
              <a:t>Баханов</a:t>
            </a:r>
            <a:endParaRPr lang="uk-UA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“… Такий підхід значно відрізняється від традиційного формулювання мети і завдань уроку: міфічна мета на зразок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“показати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учням”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“підвести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висновку”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“добитись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засвоєння”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має бути змінена на реальні, життєві досягнення, яких ми очікуємо від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уроку.”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</a:p>
          <a:p>
            <a:pPr algn="r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О.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Пометун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230</TotalTime>
  <Words>957</Words>
  <Application>Microsoft Office PowerPoint</Application>
  <PresentationFormat>Экран (4:3)</PresentationFormat>
  <Paragraphs>72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Городская</vt:lpstr>
      <vt:lpstr>Особливості проектування й методики уроку в контексті оновлення змісту освіти</vt:lpstr>
      <vt:lpstr>Презентация PowerPoint</vt:lpstr>
      <vt:lpstr>Роль навчальних цілей за компетентісного навчання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Вимоги до формулювання результатів уроку</vt:lpstr>
      <vt:lpstr>Презентация PowerPoint</vt:lpstr>
      <vt:lpstr>Результати можуть бути сформованими за допомогою відповідних дієслів</vt:lpstr>
      <vt:lpstr>Вимоги до формулювання  результатів уроку</vt:lpstr>
      <vt:lpstr>Важливо!</vt:lpstr>
      <vt:lpstr>“Монгольська навала на українські землі”  (історія України, 7 клас)</vt:lpstr>
      <vt:lpstr>Презентация PowerPoint</vt:lpstr>
      <vt:lpstr>Структура інтерактивного уроку за О.Пометун</vt:lpstr>
      <vt:lpstr> 2.Оголошення, представлення теми і очікуваних навчальних результатів </vt:lpstr>
      <vt:lpstr>3.Надання необхідної інформації </vt:lpstr>
      <vt:lpstr>4.Інтерактивні вправи – центральна частина заняття</vt:lpstr>
      <vt:lpstr>5.Підбиття підсумків, оцінювання результатів уроку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Slavon</cp:lastModifiedBy>
  <cp:revision>30</cp:revision>
  <dcterms:created xsi:type="dcterms:W3CDTF">2015-04-03T10:26:29Z</dcterms:created>
  <dcterms:modified xsi:type="dcterms:W3CDTF">2016-01-11T18:34:44Z</dcterms:modified>
</cp:coreProperties>
</file>